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Nunito"/>
      <p:regular r:id="rId30"/>
      <p:bold r:id="rId31"/>
      <p:italic r:id="rId32"/>
      <p:boldItalic r:id="rId33"/>
    </p:embeddedFont>
    <p:embeddedFont>
      <p:font typeface="Maven Pro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6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-italic.fntdata"/><Relationship Id="rId13" Type="http://schemas.openxmlformats.org/officeDocument/2006/relationships/slide" Target="slides/slide8.xml"/><Relationship Id="rId35" Type="http://schemas.openxmlformats.org/officeDocument/2006/relationships/font" Target="fonts/MavenPro-bold.fntdata"/><Relationship Id="rId12" Type="http://schemas.openxmlformats.org/officeDocument/2006/relationships/slide" Target="slides/slide7.xml"/><Relationship Id="rId34" Type="http://schemas.openxmlformats.org/officeDocument/2006/relationships/font" Target="fonts/MavenPro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8efb0957c_0_1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8efb0957c_0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8efb0957c_0_1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8efb0957c_0_1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8f8d928a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8f8d928a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8efb0957c_0_1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8efb0957c_0_1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8f8d928ad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8f8d928a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8efb0957c_0_1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8efb0957c_0_1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8efb0957c_0_1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8efb0957c_0_1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8efb0957c_0_1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8efb0957c_0_1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8efb0957c_0_1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8efb0957c_0_1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8efb0957c_0_1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8efb0957c_0_1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8efb0957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8efb0957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8efb0957c_0_1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8efb0957c_0_1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8f8d928a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8f8d928a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8efb0957c_0_1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8efb0957c_0_1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8f8d928a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8f8d928a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8efb0957c_0_1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8efb0957c_0_1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8efb0957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8efb0957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8f8d928ad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8f8d928a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8efb0957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8efb0957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8efb0957c_0_1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8efb0957c_0_1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8efb0957c_0_1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8efb0957c_0_1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efb0957c_0_1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efb0957c_0_1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8efb0957c_0_1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8efb0957c_0_1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3"/>
          <p:cNvSpPr/>
          <p:nvPr/>
        </p:nvSpPr>
        <p:spPr>
          <a:xfrm>
            <a:off x="0" y="0"/>
            <a:ext cx="3585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4108825" y="6365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388425" y="636500"/>
            <a:ext cx="2789700" cy="5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 txBox="1"/>
          <p:nvPr>
            <p:ph type="title"/>
          </p:nvPr>
        </p:nvSpPr>
        <p:spPr>
          <a:xfrm>
            <a:off x="308775" y="770525"/>
            <a:ext cx="2866800" cy="37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9" name="Google Shape;279;p13"/>
          <p:cNvSpPr txBox="1"/>
          <p:nvPr>
            <p:ph idx="1" type="body"/>
          </p:nvPr>
        </p:nvSpPr>
        <p:spPr>
          <a:xfrm>
            <a:off x="4022850" y="770525"/>
            <a:ext cx="4919400" cy="381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0" name="Google Shape;28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6.png"/><Relationship Id="rId8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ctrTitle"/>
          </p:nvPr>
        </p:nvSpPr>
        <p:spPr>
          <a:xfrm>
            <a:off x="727950" y="1808125"/>
            <a:ext cx="69024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	 	 	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Study Concerning Employee Reviews for Google, Amazon, Apple, Facebook, Microsoft, and Netflix </a:t>
            </a:r>
            <a:endParaRPr sz="2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 txBox="1"/>
          <p:nvPr>
            <p:ph idx="1" type="subTitle"/>
          </p:nvPr>
        </p:nvSpPr>
        <p:spPr>
          <a:xfrm>
            <a:off x="727952" y="42232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Yuefu Wu, Mo Yang, Li Su, Echo Liu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25" y="1152176"/>
            <a:ext cx="3892549" cy="32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3"/>
          <p:cNvPicPr preferRelativeResize="0"/>
          <p:nvPr/>
        </p:nvPicPr>
        <p:blipFill rotWithShape="1">
          <a:blip r:embed="rId4">
            <a:alphaModFix/>
          </a:blip>
          <a:srcRect b="18254" l="1516" r="0" t="13276"/>
          <a:stretch/>
        </p:blipFill>
        <p:spPr>
          <a:xfrm>
            <a:off x="4609500" y="1314513"/>
            <a:ext cx="4352325" cy="251447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3"/>
          <p:cNvSpPr txBox="1"/>
          <p:nvPr/>
        </p:nvSpPr>
        <p:spPr>
          <a:xfrm>
            <a:off x="223300" y="111650"/>
            <a:ext cx="83334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 2: EDA-Text Mining : 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2.2 Frequent Words Counts: AMAZON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 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00" y="912485"/>
            <a:ext cx="4270375" cy="35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4"/>
          <p:cNvSpPr txBox="1"/>
          <p:nvPr/>
        </p:nvSpPr>
        <p:spPr>
          <a:xfrm>
            <a:off x="207350" y="87725"/>
            <a:ext cx="83334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 2: EDA-Text Mining : 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2.2 Frequent Words Counts: APPLE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 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96" name="Google Shape;396;p24"/>
          <p:cNvPicPr preferRelativeResize="0"/>
          <p:nvPr/>
        </p:nvPicPr>
        <p:blipFill rotWithShape="1">
          <a:blip r:embed="rId4">
            <a:alphaModFix/>
          </a:blip>
          <a:srcRect b="21004" l="0" r="0" t="18656"/>
          <a:stretch/>
        </p:blipFill>
        <p:spPr>
          <a:xfrm>
            <a:off x="4554575" y="1535650"/>
            <a:ext cx="4437024" cy="222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23" y="1009775"/>
            <a:ext cx="4107050" cy="341302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5"/>
          <p:cNvSpPr txBox="1"/>
          <p:nvPr/>
        </p:nvSpPr>
        <p:spPr>
          <a:xfrm>
            <a:off x="223300" y="111650"/>
            <a:ext cx="83334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 2: EDA-Text Mining : 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2.2 Frequent Words Counts: FACEBOOK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 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03" name="Google Shape;403;p25"/>
          <p:cNvPicPr preferRelativeResize="0"/>
          <p:nvPr/>
        </p:nvPicPr>
        <p:blipFill rotWithShape="1">
          <a:blip r:embed="rId4">
            <a:alphaModFix/>
          </a:blip>
          <a:srcRect b="21158" l="0" r="0" t="24155"/>
          <a:stretch/>
        </p:blipFill>
        <p:spPr>
          <a:xfrm>
            <a:off x="4441375" y="1785425"/>
            <a:ext cx="4550226" cy="207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86" y="1231950"/>
            <a:ext cx="3899861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6"/>
          <p:cNvPicPr preferRelativeResize="0"/>
          <p:nvPr/>
        </p:nvPicPr>
        <p:blipFill rotWithShape="1">
          <a:blip r:embed="rId4">
            <a:alphaModFix/>
          </a:blip>
          <a:srcRect b="14616" l="0" r="0" t="15178"/>
          <a:stretch/>
        </p:blipFill>
        <p:spPr>
          <a:xfrm>
            <a:off x="4304700" y="1476225"/>
            <a:ext cx="4839299" cy="28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6"/>
          <p:cNvSpPr txBox="1"/>
          <p:nvPr/>
        </p:nvSpPr>
        <p:spPr>
          <a:xfrm>
            <a:off x="223300" y="111650"/>
            <a:ext cx="83334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 2: EDA-Text Mining : 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2.2 Frequent Words Counts: MICROSOFT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 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00" y="1324725"/>
            <a:ext cx="3927450" cy="32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7"/>
          <p:cNvPicPr preferRelativeResize="0"/>
          <p:nvPr/>
        </p:nvPicPr>
        <p:blipFill rotWithShape="1">
          <a:blip r:embed="rId4">
            <a:alphaModFix/>
          </a:blip>
          <a:srcRect b="18933" l="0" r="0" t="18229"/>
          <a:stretch/>
        </p:blipFill>
        <p:spPr>
          <a:xfrm>
            <a:off x="3863825" y="1597875"/>
            <a:ext cx="5467350" cy="28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7"/>
          <p:cNvSpPr txBox="1"/>
          <p:nvPr/>
        </p:nvSpPr>
        <p:spPr>
          <a:xfrm>
            <a:off x="223300" y="111650"/>
            <a:ext cx="83334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 2: EDA-Text Mining : 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2.2 Frequent Words Counts: NETFLIX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 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925" y="1220800"/>
            <a:ext cx="1769700" cy="17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199" y="1219531"/>
            <a:ext cx="1729425" cy="175441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8"/>
          <p:cNvSpPr txBox="1"/>
          <p:nvPr/>
        </p:nvSpPr>
        <p:spPr>
          <a:xfrm>
            <a:off x="55800" y="0"/>
            <a:ext cx="9024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 2: EDA-Text Mining : 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2.3 Sentimental Analysis </a:t>
            </a:r>
            <a:endParaRPr b="1" sz="1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What is the relationship between positive/negative words in summary and overall ratings?</a:t>
            </a:r>
            <a:endParaRPr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25" name="Google Shape;42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5200" y="1221150"/>
            <a:ext cx="1729424" cy="175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213" y="3180683"/>
            <a:ext cx="1729431" cy="173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6625" y="3129887"/>
            <a:ext cx="1807824" cy="183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0425" y="3142958"/>
            <a:ext cx="1807824" cy="18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8"/>
          <p:cNvSpPr txBox="1"/>
          <p:nvPr/>
        </p:nvSpPr>
        <p:spPr>
          <a:xfrm>
            <a:off x="6338250" y="1744543"/>
            <a:ext cx="2277300" cy="24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Visualization of the </a:t>
            </a:r>
            <a:r>
              <a:rPr lang="en"/>
              <a:t>proportion of positive/negative words in </a:t>
            </a:r>
            <a:r>
              <a:rPr i="1" lang="en"/>
              <a:t>summary 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Proportion</a:t>
            </a:r>
            <a:r>
              <a:rPr lang="en"/>
              <a:t> of positive words is correlated with overall rating.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Quantify this correlation: 0.441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525" y="1021675"/>
            <a:ext cx="5804127" cy="392437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9"/>
          <p:cNvSpPr txBox="1"/>
          <p:nvPr/>
        </p:nvSpPr>
        <p:spPr>
          <a:xfrm>
            <a:off x="47850" y="71775"/>
            <a:ext cx="5590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 2: EDA-Text Mining : 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2.3 Sentimental analysis: by emotion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36" name="Google Shape;436;p29"/>
          <p:cNvSpPr txBox="1"/>
          <p:nvPr/>
        </p:nvSpPr>
        <p:spPr>
          <a:xfrm>
            <a:off x="47850" y="1835775"/>
            <a:ext cx="19689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Positive emotion words appear most frequently for each company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Netflix has highest negative emotion words such as fear, anger, sadness and disgust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7" name="Google Shape;437;p29"/>
          <p:cNvSpPr txBox="1"/>
          <p:nvPr/>
        </p:nvSpPr>
        <p:spPr>
          <a:xfrm>
            <a:off x="7669000" y="1402225"/>
            <a:ext cx="508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025" y="1070775"/>
            <a:ext cx="3891450" cy="41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0"/>
          <p:cNvSpPr txBox="1"/>
          <p:nvPr/>
        </p:nvSpPr>
        <p:spPr>
          <a:xfrm>
            <a:off x="47850" y="71775"/>
            <a:ext cx="65313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 2: EDA-Text Mining :</a:t>
            </a: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Summary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44" name="Google Shape;444;p30"/>
          <p:cNvSpPr txBox="1"/>
          <p:nvPr/>
        </p:nvSpPr>
        <p:spPr>
          <a:xfrm>
            <a:off x="1045350" y="800900"/>
            <a:ext cx="73638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do an employee like and dislike about a company in general?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925" y="1015000"/>
            <a:ext cx="4208776" cy="412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1"/>
          <p:cNvSpPr txBox="1"/>
          <p:nvPr/>
        </p:nvSpPr>
        <p:spPr>
          <a:xfrm>
            <a:off x="87725" y="31925"/>
            <a:ext cx="83334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 2: EDA - Trend Analysis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</a:t>
            </a:r>
            <a:r>
              <a:rPr b="1"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.4 Do current employees review the companies higher than former ones?</a:t>
            </a:r>
            <a:endParaRPr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51" name="Google Shape;451;p31"/>
          <p:cNvSpPr txBox="1"/>
          <p:nvPr/>
        </p:nvSpPr>
        <p:spPr>
          <a:xfrm>
            <a:off x="5421125" y="17114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</a:t>
            </a:r>
            <a:r>
              <a:rPr lang="en"/>
              <a:t>urrent employees rated their firms higher than former employee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Google has the most satisfied current employee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Netflix has the biggest gap for company rating between current and former employee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208" y="931912"/>
            <a:ext cx="2218215" cy="21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425" y="888837"/>
            <a:ext cx="2311802" cy="22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2"/>
          <p:cNvSpPr txBox="1"/>
          <p:nvPr/>
        </p:nvSpPr>
        <p:spPr>
          <a:xfrm>
            <a:off x="87725" y="31925"/>
            <a:ext cx="83334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 2: EDA - Trend Analysis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2.5 </a:t>
            </a:r>
            <a:r>
              <a:rPr b="1"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How did the ratings change over years for each company?</a:t>
            </a:r>
            <a:endParaRPr b="1" sz="1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59" name="Google Shape;45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5875" y="931913"/>
            <a:ext cx="2242623" cy="21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4100" y="3048070"/>
            <a:ext cx="2064251" cy="2007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5275" y="3059450"/>
            <a:ext cx="2058324" cy="198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5875" y="3053038"/>
            <a:ext cx="2064250" cy="199789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2"/>
          <p:cNvSpPr txBox="1"/>
          <p:nvPr/>
        </p:nvSpPr>
        <p:spPr>
          <a:xfrm>
            <a:off x="38575" y="1651350"/>
            <a:ext cx="1876200" cy="28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2286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Google:</a:t>
            </a:r>
            <a:r>
              <a:rPr lang="en" sz="1000"/>
              <a:t> </a:t>
            </a:r>
            <a:r>
              <a:rPr lang="en" sz="1000"/>
              <a:t>the trends of all variables were on stable except for</a:t>
            </a:r>
            <a:r>
              <a:rPr i="1" lang="en" sz="1000"/>
              <a:t> culture values stars.</a:t>
            </a:r>
            <a:endParaRPr i="1" sz="1000"/>
          </a:p>
          <a:p>
            <a:pPr indent="-292100" lvl="0" marL="2286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Apple, Facebook and Netflix all share very fluctuant trend over years</a:t>
            </a:r>
            <a:endParaRPr sz="1000"/>
          </a:p>
          <a:p>
            <a:pPr indent="-234950" lvl="0" marL="2286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Microsoft’s </a:t>
            </a:r>
            <a:r>
              <a:rPr i="1" lang="en" sz="1000"/>
              <a:t>company benefit stars </a:t>
            </a:r>
            <a:r>
              <a:rPr lang="en" sz="1000"/>
              <a:t>have decreased over the decade with great fluctuation</a:t>
            </a:r>
            <a:endParaRPr sz="1000"/>
          </a:p>
          <a:p>
            <a:pPr indent="-234950" lvl="0" marL="2286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i="1" lang="en" sz="1000"/>
              <a:t>Netflix performs the poorest especially in overall ratings and senior management stars</a:t>
            </a:r>
            <a:endParaRPr i="1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428400" y="906100"/>
            <a:ext cx="28668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4022850" y="770525"/>
            <a:ext cx="4919400" cy="38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 1: Problem Description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Part 2: Methodology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          2.1 Data Preprocessing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          2.2 Exploratory Data Analysis</a:t>
            </a:r>
            <a:endParaRPr b="1"/>
          </a:p>
          <a:p>
            <a:pPr indent="-304800" lvl="1" marL="914400" rtl="0" algn="l"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Text Mining 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Trend Analysis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          2.3 Predictive Modeling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Part 3: Conclusion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" name="Google Shape;4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00" y="344500"/>
            <a:ext cx="4751074" cy="45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3"/>
          <p:cNvSpPr txBox="1"/>
          <p:nvPr/>
        </p:nvSpPr>
        <p:spPr>
          <a:xfrm>
            <a:off x="5454550" y="1758025"/>
            <a:ext cx="2879700" cy="18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hese firms are making an improvement to raise the satisfaction of employees. Specifically, Google, Amazon, Apple, and Microsoft are making stronger effort comparing to Facebook and Netflix. </a:t>
            </a:r>
            <a:endParaRPr/>
          </a:p>
        </p:txBody>
      </p:sp>
      <p:sp>
        <p:nvSpPr>
          <p:cNvPr id="471" name="Google Shape;471;p33"/>
          <p:cNvSpPr txBox="1"/>
          <p:nvPr/>
        </p:nvSpPr>
        <p:spPr>
          <a:xfrm>
            <a:off x="5163725" y="466725"/>
            <a:ext cx="363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Trend in Overall Rating</a:t>
            </a:r>
            <a:endParaRPr b="1"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2.3</a:t>
            </a:r>
            <a:r>
              <a:rPr lang="en">
                <a:solidFill>
                  <a:srgbClr val="FFFFFF"/>
                </a:solidFill>
              </a:rPr>
              <a:t>: Modeling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7" name="Google Shape;477;p34"/>
          <p:cNvSpPr txBox="1"/>
          <p:nvPr>
            <p:ph idx="1" type="body"/>
          </p:nvPr>
        </p:nvSpPr>
        <p:spPr>
          <a:xfrm>
            <a:off x="499300" y="1362325"/>
            <a:ext cx="8327400" cy="22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b="1" lang="en" sz="1800">
                <a:solidFill>
                  <a:srgbClr val="FFFFFF"/>
                </a:solidFill>
              </a:rPr>
              <a:t>We use predictive analysis (decision tree and linear regression) to predict the overall ratings of companies based on the summary comments of the employees.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b="1" lang="en" sz="1800">
                <a:solidFill>
                  <a:srgbClr val="FFFFFF"/>
                </a:solidFill>
              </a:rPr>
              <a:t>Help companies and job seekers to better evaluate the overall situation of the company. 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b="1" lang="en" sz="1800">
                <a:solidFill>
                  <a:srgbClr val="FFFFFF"/>
                </a:solidFill>
              </a:rPr>
              <a:t>Achieve RMSE around 1,1~1.2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4: Summary</a:t>
            </a:r>
            <a:endParaRPr/>
          </a:p>
        </p:txBody>
      </p:sp>
      <p:sp>
        <p:nvSpPr>
          <p:cNvPr id="483" name="Google Shape;483;p35"/>
          <p:cNvSpPr txBox="1"/>
          <p:nvPr/>
        </p:nvSpPr>
        <p:spPr>
          <a:xfrm>
            <a:off x="530250" y="1394125"/>
            <a:ext cx="6199500" cy="3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Findings on employees’ reviews: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Facebook and Netflix - longest descriptions in Pros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Netflix - longest descriptions in Cons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Apple &amp; Amazon - working environment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Netflix -potential higher payment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Microsoft &amp; Google intelligent employees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Amazon &amp; Microsoft - better career opportunities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management is an overall problem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Netflix - the fire problem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Microsoft - workplace politics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		 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4" name="Google Shape;4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275" y="464025"/>
            <a:ext cx="1452000" cy="14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1975" y="2571750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2200" y="3571050"/>
            <a:ext cx="1665500" cy="9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2200" y="1793262"/>
            <a:ext cx="1751800" cy="11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1470" y="3977920"/>
            <a:ext cx="1878275" cy="8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2100" y="464036"/>
            <a:ext cx="1452000" cy="1031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6"/>
          <p:cNvSpPr txBox="1"/>
          <p:nvPr>
            <p:ph type="title"/>
          </p:nvPr>
        </p:nvSpPr>
        <p:spPr>
          <a:xfrm>
            <a:off x="280600" y="4949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Recommendations: 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5" name="Google Shape;495;p36"/>
          <p:cNvSpPr txBox="1"/>
          <p:nvPr>
            <p:ph idx="1" type="body"/>
          </p:nvPr>
        </p:nvSpPr>
        <p:spPr>
          <a:xfrm>
            <a:off x="280600" y="1374175"/>
            <a:ext cx="4107300" cy="31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six companies: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Facebook, Netflix, Microsoft, and Google - improve working environments 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companies - management system 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Netflix - reduce working pressure and improve their employees’ work-life balance.</a:t>
            </a: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6" name="Google Shape;496;p36"/>
          <p:cNvSpPr txBox="1"/>
          <p:nvPr/>
        </p:nvSpPr>
        <p:spPr>
          <a:xfrm>
            <a:off x="4252800" y="1107525"/>
            <a:ext cx="4891200" cy="4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job seekers: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gain a clear understanding of the culture, value, benefits, and environment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find the most appropriate company to fulfill personal goals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AutoNum type="arabicPeriod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choose the company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Environment-oriented companies - Apple and Amazon 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payment company - Netflix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career opportunities - Morecrosoft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Educational environment - Google &amp; Microsoft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7"/>
          <p:cNvSpPr txBox="1"/>
          <p:nvPr>
            <p:ph type="title"/>
          </p:nvPr>
        </p:nvSpPr>
        <p:spPr>
          <a:xfrm>
            <a:off x="2652150" y="2022925"/>
            <a:ext cx="38397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Q&amp;A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232025" y="4151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Par</a:t>
            </a:r>
            <a:r>
              <a:rPr lang="en">
                <a:solidFill>
                  <a:srgbClr val="000000"/>
                </a:solidFill>
              </a:rPr>
              <a:t>t 1: </a:t>
            </a:r>
            <a:r>
              <a:rPr lang="en">
                <a:solidFill>
                  <a:srgbClr val="000000"/>
                </a:solidFill>
              </a:rPr>
              <a:t>Problem Description</a:t>
            </a:r>
            <a:endParaRPr sz="2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8" name="Google Shape;298;p16"/>
          <p:cNvSpPr txBox="1"/>
          <p:nvPr/>
        </p:nvSpPr>
        <p:spPr>
          <a:xfrm>
            <a:off x="999300" y="1716650"/>
            <a:ext cx="7145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AutoNum type="arabicPeriod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What are the similarities and differences from these companies based on employee reviews?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AutoNum type="arabicPeriod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Which company stands out the most from various aspects and is worth working for?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AutoNum type="arabicPeriod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What are the aspects that firms need to improve?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1558950" y="4231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Dataset Description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4" name="Google Shape;304;p17"/>
          <p:cNvSpPr txBox="1"/>
          <p:nvPr>
            <p:ph idx="1" type="body"/>
          </p:nvPr>
        </p:nvSpPr>
        <p:spPr>
          <a:xfrm>
            <a:off x="1523425" y="1245525"/>
            <a:ext cx="5972700" cy="33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Dataset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Topic: </a:t>
            </a:r>
            <a:r>
              <a:rPr lang="en" sz="1100">
                <a:solidFill>
                  <a:srgbClr val="000000"/>
                </a:solidFill>
              </a:rPr>
              <a:t>Google, Amazon and more employee reviews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Companies:</a:t>
            </a:r>
            <a:r>
              <a:rPr lang="en" sz="1100">
                <a:solidFill>
                  <a:srgbClr val="000000"/>
                </a:solidFill>
              </a:rPr>
              <a:t> Amazon, Apple, Facebook, Google, Microsoft, Netflix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Quantity of employee reviews</a:t>
            </a:r>
            <a:r>
              <a:rPr lang="en" sz="1100">
                <a:solidFill>
                  <a:srgbClr val="000000"/>
                </a:solidFill>
              </a:rPr>
              <a:t>: over </a:t>
            </a:r>
            <a:r>
              <a:rPr b="1" lang="en" sz="1100">
                <a:solidFill>
                  <a:srgbClr val="000000"/>
                </a:solidFill>
              </a:rPr>
              <a:t>67k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Source: </a:t>
            </a:r>
            <a:r>
              <a:rPr lang="en" sz="1100">
                <a:solidFill>
                  <a:srgbClr val="000000"/>
                </a:solidFill>
              </a:rPr>
              <a:t>Web-scraped from Glassdoor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</a:rPr>
              <a:t>Variables: 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100">
                <a:solidFill>
                  <a:srgbClr val="000000"/>
                </a:solidFill>
              </a:rPr>
              <a:t>Character: company name, location, position, summary, pros, cons, advice to management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100">
                <a:solidFill>
                  <a:srgbClr val="000000"/>
                </a:solidFill>
              </a:rPr>
              <a:t>Numeric: overall rating, work-balance rating, career opportunities rating, culture values rating, senior management rating, comp &amp; benefits ratings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100">
                <a:solidFill>
                  <a:srgbClr val="000000"/>
                </a:solidFill>
              </a:rPr>
              <a:t>Total: 15 variables</a:t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/>
          <p:nvPr/>
        </p:nvSpPr>
        <p:spPr>
          <a:xfrm>
            <a:off x="312728" y="771917"/>
            <a:ext cx="7547800" cy="2788825"/>
          </a:xfrm>
          <a:custGeom>
            <a:rect b="b" l="l" r="r" t="t"/>
            <a:pathLst>
              <a:path extrusionOk="0" h="111553" w="301912">
                <a:moveTo>
                  <a:pt x="9832" y="9353"/>
                </a:moveTo>
                <a:cubicBezTo>
                  <a:pt x="9513" y="22325"/>
                  <a:pt x="-10795" y="73839"/>
                  <a:pt x="7918" y="87183"/>
                </a:cubicBezTo>
                <a:cubicBezTo>
                  <a:pt x="26631" y="100527"/>
                  <a:pt x="103132" y="102600"/>
                  <a:pt x="122111" y="89416"/>
                </a:cubicBezTo>
                <a:cubicBezTo>
                  <a:pt x="141090" y="76232"/>
                  <a:pt x="107013" y="21102"/>
                  <a:pt x="121792" y="8077"/>
                </a:cubicBezTo>
                <a:cubicBezTo>
                  <a:pt x="136571" y="-4948"/>
                  <a:pt x="196380" y="-801"/>
                  <a:pt x="210787" y="11267"/>
                </a:cubicBezTo>
                <a:cubicBezTo>
                  <a:pt x="225194" y="23335"/>
                  <a:pt x="194041" y="64324"/>
                  <a:pt x="208235" y="80485"/>
                </a:cubicBezTo>
                <a:cubicBezTo>
                  <a:pt x="222430" y="96647"/>
                  <a:pt x="281706" y="120304"/>
                  <a:pt x="295954" y="108236"/>
                </a:cubicBezTo>
                <a:cubicBezTo>
                  <a:pt x="310202" y="96168"/>
                  <a:pt x="294093" y="24770"/>
                  <a:pt x="293721" y="8077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10" name="Google Shape;310;p18"/>
          <p:cNvSpPr txBox="1"/>
          <p:nvPr>
            <p:ph type="title"/>
          </p:nvPr>
        </p:nvSpPr>
        <p:spPr>
          <a:xfrm>
            <a:off x="0" y="563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Methodology</a:t>
            </a:r>
            <a:endParaRPr/>
          </a:p>
        </p:txBody>
      </p:sp>
      <p:sp>
        <p:nvSpPr>
          <p:cNvPr id="311" name="Google Shape;311;p18"/>
          <p:cNvSpPr/>
          <p:nvPr/>
        </p:nvSpPr>
        <p:spPr>
          <a:xfrm>
            <a:off x="231575" y="1420100"/>
            <a:ext cx="1953600" cy="829200"/>
          </a:xfrm>
          <a:prstGeom prst="snip1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data f</a:t>
            </a:r>
            <a:r>
              <a:rPr b="1" lang="en">
                <a:solidFill>
                  <a:srgbClr val="FFFFFF"/>
                </a:solidFill>
              </a:rPr>
              <a:t>ormatting</a:t>
            </a:r>
            <a:r>
              <a:rPr b="1" lang="en">
                <a:solidFill>
                  <a:srgbClr val="FFFFFF"/>
                </a:solidFill>
              </a:rPr>
              <a:t>: transform date type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12" name="Google Shape;312;p18"/>
          <p:cNvSpPr/>
          <p:nvPr/>
        </p:nvSpPr>
        <p:spPr>
          <a:xfrm>
            <a:off x="312725" y="3275550"/>
            <a:ext cx="1531200" cy="621900"/>
          </a:xfrm>
          <a:prstGeom prst="round1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deal with missing values 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13" name="Google Shape;313;p18"/>
          <p:cNvSpPr/>
          <p:nvPr/>
        </p:nvSpPr>
        <p:spPr>
          <a:xfrm>
            <a:off x="2336500" y="3267525"/>
            <a:ext cx="2003400" cy="893100"/>
          </a:xfrm>
          <a:prstGeom prst="round1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split attribute: </a:t>
            </a:r>
            <a:r>
              <a:rPr b="1" i="1" lang="en">
                <a:solidFill>
                  <a:srgbClr val="FFFFFF"/>
                </a:solidFill>
              </a:rPr>
              <a:t>job.title</a:t>
            </a:r>
            <a:r>
              <a:rPr b="1" lang="en">
                <a:solidFill>
                  <a:srgbClr val="FFFFFF"/>
                </a:solidFill>
              </a:rPr>
              <a:t> into two columns</a:t>
            </a:r>
            <a:endParaRPr b="1">
              <a:solidFill>
                <a:srgbClr val="FFFFFF"/>
              </a:solidFill>
            </a:endParaRPr>
          </a:p>
        </p:txBody>
      </p:sp>
      <p:grpSp>
        <p:nvGrpSpPr>
          <p:cNvPr id="314" name="Google Shape;314;p18"/>
          <p:cNvGrpSpPr/>
          <p:nvPr/>
        </p:nvGrpSpPr>
        <p:grpSpPr>
          <a:xfrm>
            <a:off x="3203400" y="654650"/>
            <a:ext cx="352500" cy="502400"/>
            <a:chOff x="6906150" y="1794100"/>
            <a:chExt cx="352500" cy="502400"/>
          </a:xfrm>
        </p:grpSpPr>
        <p:sp>
          <p:nvSpPr>
            <p:cNvPr id="315" name="Google Shape;315;p18"/>
            <p:cNvSpPr/>
            <p:nvPr/>
          </p:nvSpPr>
          <p:spPr>
            <a:xfrm>
              <a:off x="6906150" y="1794100"/>
              <a:ext cx="352500" cy="3429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8"/>
            <p:cNvSpPr/>
            <p:nvPr/>
          </p:nvSpPr>
          <p:spPr>
            <a:xfrm rot="10800000">
              <a:off x="6917700" y="2029500"/>
              <a:ext cx="329400" cy="267000"/>
            </a:xfrm>
            <a:prstGeom prst="triangle">
              <a:avLst>
                <a:gd fmla="val 50000" name="adj"/>
              </a:avLst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7017800" y="1903750"/>
              <a:ext cx="140400" cy="125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p18"/>
          <p:cNvGrpSpPr/>
          <p:nvPr/>
        </p:nvGrpSpPr>
        <p:grpSpPr>
          <a:xfrm>
            <a:off x="3097500" y="2773138"/>
            <a:ext cx="352500" cy="502400"/>
            <a:chOff x="6906150" y="1794100"/>
            <a:chExt cx="352500" cy="502400"/>
          </a:xfrm>
        </p:grpSpPr>
        <p:sp>
          <p:nvSpPr>
            <p:cNvPr id="319" name="Google Shape;319;p18"/>
            <p:cNvSpPr/>
            <p:nvPr/>
          </p:nvSpPr>
          <p:spPr>
            <a:xfrm>
              <a:off x="6906150" y="1794100"/>
              <a:ext cx="352500" cy="3429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 rot="10800000">
              <a:off x="6917700" y="2029500"/>
              <a:ext cx="329400" cy="2670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7017800" y="1903750"/>
              <a:ext cx="140400" cy="125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18"/>
          <p:cNvSpPr/>
          <p:nvPr/>
        </p:nvSpPr>
        <p:spPr>
          <a:xfrm>
            <a:off x="2672525" y="1157050"/>
            <a:ext cx="1531200" cy="999300"/>
          </a:xfrm>
          <a:prstGeom prst="round1Rect">
            <a:avLst>
              <a:gd fmla="val 16667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separate tables according to companies</a:t>
            </a:r>
            <a:endParaRPr b="1">
              <a:solidFill>
                <a:srgbClr val="FFFFFF"/>
              </a:solidFill>
            </a:endParaRPr>
          </a:p>
        </p:txBody>
      </p:sp>
      <p:grpSp>
        <p:nvGrpSpPr>
          <p:cNvPr id="323" name="Google Shape;323;p18"/>
          <p:cNvGrpSpPr/>
          <p:nvPr/>
        </p:nvGrpSpPr>
        <p:grpSpPr>
          <a:xfrm>
            <a:off x="344325" y="2773150"/>
            <a:ext cx="352500" cy="502400"/>
            <a:chOff x="6906150" y="1794100"/>
            <a:chExt cx="352500" cy="502400"/>
          </a:xfrm>
        </p:grpSpPr>
        <p:sp>
          <p:nvSpPr>
            <p:cNvPr id="324" name="Google Shape;324;p18"/>
            <p:cNvSpPr/>
            <p:nvPr/>
          </p:nvSpPr>
          <p:spPr>
            <a:xfrm>
              <a:off x="6906150" y="1794100"/>
              <a:ext cx="352500" cy="3429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8"/>
            <p:cNvSpPr/>
            <p:nvPr/>
          </p:nvSpPr>
          <p:spPr>
            <a:xfrm rot="10800000">
              <a:off x="6917700" y="2029500"/>
              <a:ext cx="329400" cy="267000"/>
            </a:xfrm>
            <a:prstGeom prst="triangle">
              <a:avLst>
                <a:gd fmla="val 50000" name="adj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7017800" y="1903750"/>
              <a:ext cx="140400" cy="125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" name="Google Shape;327;p18"/>
          <p:cNvGrpSpPr/>
          <p:nvPr/>
        </p:nvGrpSpPr>
        <p:grpSpPr>
          <a:xfrm>
            <a:off x="344325" y="862075"/>
            <a:ext cx="352500" cy="502400"/>
            <a:chOff x="6906150" y="1794100"/>
            <a:chExt cx="352500" cy="502400"/>
          </a:xfrm>
        </p:grpSpPr>
        <p:sp>
          <p:nvSpPr>
            <p:cNvPr id="328" name="Google Shape;328;p18"/>
            <p:cNvSpPr/>
            <p:nvPr/>
          </p:nvSpPr>
          <p:spPr>
            <a:xfrm>
              <a:off x="6906150" y="1794100"/>
              <a:ext cx="352500" cy="3429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 rot="10800000">
              <a:off x="6917700" y="2029500"/>
              <a:ext cx="329400" cy="267000"/>
            </a:xfrm>
            <a:prstGeom prst="triangle">
              <a:avLst>
                <a:gd fmla="val 50000" name="adj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7017800" y="1903750"/>
              <a:ext cx="140400" cy="125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18"/>
          <p:cNvGrpSpPr/>
          <p:nvPr/>
        </p:nvGrpSpPr>
        <p:grpSpPr>
          <a:xfrm>
            <a:off x="5479000" y="614800"/>
            <a:ext cx="352500" cy="502400"/>
            <a:chOff x="6906150" y="1794100"/>
            <a:chExt cx="352500" cy="502400"/>
          </a:xfrm>
        </p:grpSpPr>
        <p:sp>
          <p:nvSpPr>
            <p:cNvPr id="332" name="Google Shape;332;p18"/>
            <p:cNvSpPr/>
            <p:nvPr/>
          </p:nvSpPr>
          <p:spPr>
            <a:xfrm>
              <a:off x="6906150" y="1794100"/>
              <a:ext cx="352500" cy="3429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8"/>
            <p:cNvSpPr/>
            <p:nvPr/>
          </p:nvSpPr>
          <p:spPr>
            <a:xfrm rot="10800000">
              <a:off x="6917700" y="2029500"/>
              <a:ext cx="329400" cy="267000"/>
            </a:xfrm>
            <a:prstGeom prst="triangle">
              <a:avLst>
                <a:gd fmla="val 50000" name="adj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7017800" y="1903750"/>
              <a:ext cx="140400" cy="125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18"/>
          <p:cNvSpPr/>
          <p:nvPr/>
        </p:nvSpPr>
        <p:spPr>
          <a:xfrm>
            <a:off x="4889650" y="1117200"/>
            <a:ext cx="1531200" cy="999300"/>
          </a:xfrm>
          <a:prstGeom prst="round1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top 10 words to </a:t>
            </a:r>
            <a:r>
              <a:rPr b="1" lang="en">
                <a:solidFill>
                  <a:srgbClr val="FFFFFF"/>
                </a:solidFill>
              </a:rPr>
              <a:t>describe</a:t>
            </a:r>
            <a:r>
              <a:rPr b="1" lang="en">
                <a:solidFill>
                  <a:srgbClr val="FFFFFF"/>
                </a:solidFill>
              </a:rPr>
              <a:t> a company</a:t>
            </a:r>
            <a:endParaRPr b="1">
              <a:solidFill>
                <a:srgbClr val="FFFFFF"/>
              </a:solidFill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5479000" y="2807750"/>
            <a:ext cx="352500" cy="502400"/>
            <a:chOff x="6906150" y="1794100"/>
            <a:chExt cx="352500" cy="502400"/>
          </a:xfrm>
        </p:grpSpPr>
        <p:sp>
          <p:nvSpPr>
            <p:cNvPr id="337" name="Google Shape;337;p18"/>
            <p:cNvSpPr/>
            <p:nvPr/>
          </p:nvSpPr>
          <p:spPr>
            <a:xfrm>
              <a:off x="6906150" y="1794100"/>
              <a:ext cx="352500" cy="342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 rot="10800000">
              <a:off x="6917700" y="2029500"/>
              <a:ext cx="329400" cy="2670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7017800" y="1903750"/>
              <a:ext cx="140400" cy="125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18"/>
          <p:cNvSpPr/>
          <p:nvPr/>
        </p:nvSpPr>
        <p:spPr>
          <a:xfrm>
            <a:off x="4750275" y="3315525"/>
            <a:ext cx="1531200" cy="7971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sentimental analysis</a:t>
            </a:r>
            <a:endParaRPr b="1">
              <a:solidFill>
                <a:srgbClr val="FFFFFF"/>
              </a:solidFill>
            </a:endParaRPr>
          </a:p>
        </p:txBody>
      </p:sp>
      <p:grpSp>
        <p:nvGrpSpPr>
          <p:cNvPr id="341" name="Google Shape;341;p18"/>
          <p:cNvGrpSpPr/>
          <p:nvPr/>
        </p:nvGrpSpPr>
        <p:grpSpPr>
          <a:xfrm>
            <a:off x="7505750" y="3275550"/>
            <a:ext cx="352500" cy="502400"/>
            <a:chOff x="6906150" y="1794100"/>
            <a:chExt cx="352500" cy="502400"/>
          </a:xfrm>
        </p:grpSpPr>
        <p:sp>
          <p:nvSpPr>
            <p:cNvPr id="342" name="Google Shape;342;p18"/>
            <p:cNvSpPr/>
            <p:nvPr/>
          </p:nvSpPr>
          <p:spPr>
            <a:xfrm>
              <a:off x="6906150" y="1794100"/>
              <a:ext cx="352500" cy="3429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 rot="10800000">
              <a:off x="6917700" y="2029500"/>
              <a:ext cx="329400" cy="267000"/>
            </a:xfrm>
            <a:prstGeom prst="triangle">
              <a:avLst>
                <a:gd fmla="val 50000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7017800" y="1903750"/>
              <a:ext cx="140400" cy="125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18"/>
          <p:cNvSpPr/>
          <p:nvPr/>
        </p:nvSpPr>
        <p:spPr>
          <a:xfrm>
            <a:off x="7090850" y="3812575"/>
            <a:ext cx="1953600" cy="999300"/>
          </a:xfrm>
          <a:prstGeom prst="round1Rect">
            <a:avLst>
              <a:gd fmla="val 16667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trend analysis: a.current vs. former employee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B.rating over years</a:t>
            </a:r>
            <a:endParaRPr b="1">
              <a:solidFill>
                <a:srgbClr val="FFFFFF"/>
              </a:solidFill>
            </a:endParaRPr>
          </a:p>
        </p:txBody>
      </p:sp>
      <p:grpSp>
        <p:nvGrpSpPr>
          <p:cNvPr id="346" name="Google Shape;346;p18"/>
          <p:cNvGrpSpPr/>
          <p:nvPr/>
        </p:nvGrpSpPr>
        <p:grpSpPr>
          <a:xfrm>
            <a:off x="7469500" y="824600"/>
            <a:ext cx="352500" cy="502400"/>
            <a:chOff x="6906150" y="1794100"/>
            <a:chExt cx="352500" cy="502400"/>
          </a:xfrm>
        </p:grpSpPr>
        <p:sp>
          <p:nvSpPr>
            <p:cNvPr id="347" name="Google Shape;347;p18"/>
            <p:cNvSpPr/>
            <p:nvPr/>
          </p:nvSpPr>
          <p:spPr>
            <a:xfrm>
              <a:off x="6906150" y="1794100"/>
              <a:ext cx="352500" cy="34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 rot="10800000">
              <a:off x="6917700" y="2029500"/>
              <a:ext cx="329400" cy="2670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7017800" y="1903750"/>
              <a:ext cx="140400" cy="125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18"/>
          <p:cNvSpPr/>
          <p:nvPr/>
        </p:nvSpPr>
        <p:spPr>
          <a:xfrm>
            <a:off x="7302050" y="1358900"/>
            <a:ext cx="1531200" cy="9993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models to predict rating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300" y="1662831"/>
            <a:ext cx="4356698" cy="312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31250"/>
            <a:ext cx="4944152" cy="3192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2.2 EDA: ratings</a:t>
            </a:r>
            <a:endParaRPr/>
          </a:p>
        </p:txBody>
      </p:sp>
      <p:sp>
        <p:nvSpPr>
          <p:cNvPr id="358" name="Google Shape;358;p19"/>
          <p:cNvSpPr txBox="1"/>
          <p:nvPr/>
        </p:nvSpPr>
        <p:spPr>
          <a:xfrm>
            <a:off x="427925" y="1133325"/>
            <a:ext cx="8612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</a:t>
            </a:r>
            <a:r>
              <a:rPr lang="en"/>
              <a:t>employees’</a:t>
            </a:r>
            <a:r>
              <a:rPr lang="en"/>
              <a:t> </a:t>
            </a:r>
            <a:r>
              <a:rPr lang="en"/>
              <a:t>opinions</a:t>
            </a:r>
            <a:r>
              <a:rPr lang="en"/>
              <a:t> on 6 aspects by each company: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overall ratings / work-life-balance/ culture values/ career opportunities/ company benefits/ senior mngt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</a:t>
            </a:r>
            <a:endParaRPr/>
          </a:p>
        </p:txBody>
      </p:sp>
      <p:pic>
        <p:nvPicPr>
          <p:cNvPr id="364" name="Google Shape;3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125" y="1171150"/>
            <a:ext cx="3725751" cy="36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0"/>
          <p:cNvSpPr/>
          <p:nvPr/>
        </p:nvSpPr>
        <p:spPr>
          <a:xfrm>
            <a:off x="4917725" y="2807300"/>
            <a:ext cx="284700" cy="22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0"/>
          <p:cNvSpPr/>
          <p:nvPr/>
        </p:nvSpPr>
        <p:spPr>
          <a:xfrm>
            <a:off x="5855400" y="2807300"/>
            <a:ext cx="284700" cy="22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0"/>
          <p:cNvSpPr/>
          <p:nvPr/>
        </p:nvSpPr>
        <p:spPr>
          <a:xfrm>
            <a:off x="5855400" y="3430875"/>
            <a:ext cx="284700" cy="22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1"/>
          <p:cNvSpPr txBox="1"/>
          <p:nvPr>
            <p:ph type="title"/>
          </p:nvPr>
        </p:nvSpPr>
        <p:spPr>
          <a:xfrm>
            <a:off x="330925" y="1440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EDA- Text Mining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2.1 </a:t>
            </a: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Character count comparison</a:t>
            </a:r>
            <a:endParaRPr/>
          </a:p>
        </p:txBody>
      </p:sp>
      <p:sp>
        <p:nvSpPr>
          <p:cNvPr id="373" name="Google Shape;373;p21"/>
          <p:cNvSpPr txBox="1"/>
          <p:nvPr/>
        </p:nvSpPr>
        <p:spPr>
          <a:xfrm>
            <a:off x="0" y="1586750"/>
            <a:ext cx="1802400" cy="20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Highest number of pros count: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</a:t>
            </a:r>
            <a:r>
              <a:rPr lang="en"/>
              <a:t>cebook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Highest number of cons: Netflix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4" name="Google Shape;3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701" y="1091600"/>
            <a:ext cx="3831525" cy="31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850" y="1162625"/>
            <a:ext cx="3695896" cy="30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/>
          <p:nvPr/>
        </p:nvSpPr>
        <p:spPr>
          <a:xfrm>
            <a:off x="87725" y="31925"/>
            <a:ext cx="83334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 2: EDA-Text Mining : </a:t>
            </a:r>
            <a:endParaRPr b="1" sz="2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2.2 Frequent Words Counts: GOOGLE</a:t>
            </a: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 </a:t>
            </a:r>
            <a:endParaRPr b="1" sz="1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81" name="Google Shape;381;p22"/>
          <p:cNvPicPr preferRelativeResize="0"/>
          <p:nvPr/>
        </p:nvPicPr>
        <p:blipFill rotWithShape="1">
          <a:blip r:embed="rId3">
            <a:alphaModFix/>
          </a:blip>
          <a:srcRect b="0" l="0" r="0" t="19419"/>
          <a:stretch/>
        </p:blipFill>
        <p:spPr>
          <a:xfrm>
            <a:off x="4204975" y="1201638"/>
            <a:ext cx="4878201" cy="32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351" y="1149788"/>
            <a:ext cx="4055626" cy="33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